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68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8144B-C6C3-48D5-A03D-A2AD624E410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97F24-FE1F-4499-B43B-0CB884D6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6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7F24-FE1F-4499-B43B-0CB884D651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October 31,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October 31,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Benefits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Urban </a:t>
            </a:r>
            <a:r>
              <a:rPr lang="en-US" dirty="0" smtClean="0"/>
              <a:t>CPR </a:t>
            </a:r>
            <a:r>
              <a:rPr lang="en-US" dirty="0" smtClean="0"/>
              <a:t>Training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Northeast Ohio African-American Communities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98" y="3941293"/>
            <a:ext cx="3257804" cy="26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6921"/>
            <a:ext cx="8591550" cy="10668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Why Bystanders need to know CPR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62100"/>
            <a:ext cx="7980680" cy="46741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 359,000 people suffered out-of-hospital cardiac arrests in </a:t>
            </a:r>
            <a:r>
              <a:rPr lang="en-US" sz="2800" dirty="0" smtClean="0"/>
              <a:t>2013</a:t>
            </a:r>
          </a:p>
          <a:p>
            <a:endParaRPr lang="en-US" sz="1200" dirty="0" smtClean="0"/>
          </a:p>
          <a:p>
            <a:r>
              <a:rPr lang="en-US" sz="2800" dirty="0" smtClean="0"/>
              <a:t>9/10 people who suffer </a:t>
            </a:r>
            <a:r>
              <a:rPr lang="en-US" sz="2800" dirty="0" smtClean="0"/>
              <a:t>a </a:t>
            </a:r>
            <a:r>
              <a:rPr lang="en-US" sz="2800" dirty="0" smtClean="0"/>
              <a:t>cardiac arrest </a:t>
            </a:r>
            <a:r>
              <a:rPr lang="en-US" sz="2800" dirty="0" smtClean="0"/>
              <a:t>die</a:t>
            </a:r>
            <a:r>
              <a:rPr lang="en-US" sz="2800" dirty="0"/>
              <a:t/>
            </a:r>
            <a:br>
              <a:rPr lang="en-US" sz="2800" dirty="0"/>
            </a:br>
            <a:endParaRPr lang="en-US" sz="1200" dirty="0"/>
          </a:p>
          <a:p>
            <a:r>
              <a:rPr lang="en-US" sz="2800" dirty="0" smtClean="0"/>
              <a:t>In a </a:t>
            </a:r>
            <a:r>
              <a:rPr lang="en-US" sz="2800" dirty="0" smtClean="0"/>
              <a:t>seven-year study of 14,000 </a:t>
            </a:r>
            <a:r>
              <a:rPr lang="en-US" sz="2800" dirty="0" smtClean="0"/>
              <a:t>people who suffered </a:t>
            </a:r>
            <a:r>
              <a:rPr lang="en-US" sz="2800" dirty="0" smtClean="0"/>
              <a:t>out-of-hospital cardiac arrests,</a:t>
            </a:r>
            <a:br>
              <a:rPr lang="en-US" sz="2800" dirty="0" smtClean="0"/>
            </a:br>
            <a:r>
              <a:rPr lang="en-US" sz="2800" dirty="0" smtClean="0"/>
              <a:t>29% (4060) </a:t>
            </a:r>
            <a:r>
              <a:rPr lang="en-US" sz="2800" dirty="0" smtClean="0"/>
              <a:t>received </a:t>
            </a:r>
            <a:r>
              <a:rPr lang="en-US" sz="2800" dirty="0" smtClean="0"/>
              <a:t>life-saving CPR</a:t>
            </a:r>
            <a:br>
              <a:rPr lang="en-US" sz="2800" dirty="0" smtClean="0"/>
            </a:br>
            <a:r>
              <a:rPr lang="en-US" sz="2800" dirty="0" smtClean="0"/>
              <a:t>from bystanders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53" y="4901155"/>
            <a:ext cx="2167237" cy="179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33400"/>
            <a:ext cx="8591550" cy="1066801"/>
          </a:xfrm>
        </p:spPr>
        <p:txBody>
          <a:bodyPr>
            <a:noAutofit/>
          </a:bodyPr>
          <a:lstStyle/>
          <a:p>
            <a:r>
              <a:rPr lang="en-US" sz="4400" dirty="0"/>
              <a:t>Disparities in the African </a:t>
            </a:r>
            <a:r>
              <a:rPr lang="en-US" sz="4400" dirty="0"/>
              <a:t>American</a:t>
            </a:r>
            <a:r>
              <a:rPr lang="en-US" sz="4400" dirty="0"/>
              <a:t> Community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8000" y="1739900"/>
            <a:ext cx="4013200" cy="463600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Black </a:t>
            </a:r>
            <a:r>
              <a:rPr lang="en-US" sz="2800" dirty="0" smtClean="0"/>
              <a:t>women </a:t>
            </a:r>
            <a:r>
              <a:rPr lang="en-US" sz="2800" dirty="0" smtClean="0"/>
              <a:t>are the highest risk </a:t>
            </a:r>
            <a:r>
              <a:rPr lang="en-US" sz="2800" dirty="0" smtClean="0"/>
              <a:t>group </a:t>
            </a:r>
            <a:r>
              <a:rPr lang="en-US" sz="2800" dirty="0" smtClean="0"/>
              <a:t>for</a:t>
            </a:r>
            <a:r>
              <a:rPr lang="en-US" sz="2800" dirty="0" smtClean="0"/>
              <a:t> </a:t>
            </a:r>
            <a:r>
              <a:rPr lang="en-US" sz="2800" dirty="0" smtClean="0"/>
              <a:t>cardiac </a:t>
            </a:r>
            <a:r>
              <a:rPr lang="en-US" sz="2800" dirty="0" smtClean="0"/>
              <a:t>arrest</a:t>
            </a:r>
          </a:p>
          <a:p>
            <a:endParaRPr lang="en-US" sz="1000" dirty="0" smtClean="0"/>
          </a:p>
          <a:p>
            <a:r>
              <a:rPr lang="en-US" sz="2800" dirty="0" smtClean="0"/>
              <a:t>Residents of low-income</a:t>
            </a:r>
            <a:r>
              <a:rPr lang="en-US" sz="2800" dirty="0" smtClean="0"/>
              <a:t>, black neighborhoods are 50% less likely to receive CPR than </a:t>
            </a:r>
            <a:r>
              <a:rPr lang="en-US" sz="2800" dirty="0" smtClean="0"/>
              <a:t>residents of high-income</a:t>
            </a:r>
            <a:r>
              <a:rPr lang="en-US" sz="2800" dirty="0" smtClean="0"/>
              <a:t>, white </a:t>
            </a:r>
            <a:r>
              <a:rPr lang="en-US" sz="2800" dirty="0" smtClean="0"/>
              <a:t>neighborhoods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528" y="1298448"/>
            <a:ext cx="3707375" cy="3115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53" y="4901155"/>
            <a:ext cx="2167237" cy="179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" y="38100"/>
            <a:ext cx="8591550" cy="1066801"/>
          </a:xfrm>
        </p:spPr>
        <p:txBody>
          <a:bodyPr>
            <a:normAutofit/>
          </a:bodyPr>
          <a:lstStyle/>
          <a:p>
            <a:r>
              <a:rPr lang="en-US" sz="4400" dirty="0"/>
              <a:t>Barriers to </a:t>
            </a:r>
            <a:r>
              <a:rPr lang="en-US" sz="4400" dirty="0" smtClean="0"/>
              <a:t>CPR Administration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Reasons people do not act</a:t>
            </a:r>
          </a:p>
          <a:p>
            <a:pPr lvl="2"/>
            <a:r>
              <a:rPr lang="en-US" sz="2800" dirty="0" smtClean="0"/>
              <a:t>Fear of </a:t>
            </a:r>
            <a:r>
              <a:rPr lang="en-US" sz="2800" dirty="0" smtClean="0"/>
              <a:t>cross-infection </a:t>
            </a:r>
            <a:r>
              <a:rPr lang="en-US" sz="2800" dirty="0" smtClean="0"/>
              <a:t>from </a:t>
            </a:r>
            <a:r>
              <a:rPr lang="en-US" sz="2800" dirty="0" smtClean="0"/>
              <a:t>mouth-to-mouth contact</a:t>
            </a:r>
            <a:endParaRPr lang="en-US" sz="2800" dirty="0" smtClean="0"/>
          </a:p>
          <a:p>
            <a:pPr lvl="2"/>
            <a:r>
              <a:rPr lang="en-US" sz="2800" dirty="0" smtClean="0"/>
              <a:t>Fear of liability</a:t>
            </a:r>
          </a:p>
          <a:p>
            <a:pPr lvl="2"/>
            <a:r>
              <a:rPr lang="en-US" sz="2800" dirty="0" smtClean="0"/>
              <a:t>Lack of confidence in performing </a:t>
            </a:r>
            <a:r>
              <a:rPr lang="en-US" sz="2800" dirty="0" smtClean="0"/>
              <a:t>CPR correctly in</a:t>
            </a:r>
            <a:br>
              <a:rPr lang="en-US" sz="2800" dirty="0" smtClean="0"/>
            </a:br>
            <a:r>
              <a:rPr lang="en-US" sz="2800" dirty="0" smtClean="0"/>
              <a:t>real-life </a:t>
            </a:r>
            <a:r>
              <a:rPr lang="en-US" sz="2800" dirty="0" smtClean="0"/>
              <a:t>situations</a:t>
            </a:r>
          </a:p>
          <a:p>
            <a:pPr marL="170752" lvl="1" indent="0">
              <a:buNone/>
            </a:pPr>
            <a:endParaRPr lang="en-US" sz="3000" dirty="0" smtClean="0"/>
          </a:p>
          <a:p>
            <a:r>
              <a:rPr lang="en-US" sz="3000" dirty="0" smtClean="0"/>
              <a:t>Societal and Economic Barriers to </a:t>
            </a:r>
            <a:r>
              <a:rPr lang="en-US" sz="3000" dirty="0" smtClean="0"/>
              <a:t>CPR Training</a:t>
            </a:r>
            <a:endParaRPr lang="en-US" sz="3000" dirty="0" smtClean="0"/>
          </a:p>
          <a:p>
            <a:pPr lvl="2"/>
            <a:r>
              <a:rPr lang="en-US" sz="2800" dirty="0" smtClean="0"/>
              <a:t>Resource-dependent </a:t>
            </a:r>
            <a:r>
              <a:rPr lang="en-US" sz="2800" dirty="0" smtClean="0"/>
              <a:t>training</a:t>
            </a:r>
          </a:p>
          <a:p>
            <a:pPr lvl="2"/>
            <a:r>
              <a:rPr lang="en-US" sz="2800" dirty="0" smtClean="0"/>
              <a:t>Costly </a:t>
            </a:r>
            <a:r>
              <a:rPr lang="en-US" sz="2800" dirty="0"/>
              <a:t>($25-$100 per session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smtClean="0"/>
              <a:t>Takes  several hours to complete</a:t>
            </a:r>
          </a:p>
          <a:p>
            <a:pPr lvl="2"/>
            <a:r>
              <a:rPr lang="en-US" sz="2800" dirty="0" smtClean="0"/>
              <a:t>Transportation to training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53" y="4901155"/>
            <a:ext cx="2167237" cy="179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" y="546100"/>
            <a:ext cx="8591550" cy="1066801"/>
          </a:xfrm>
        </p:spPr>
        <p:txBody>
          <a:bodyPr>
            <a:noAutofit/>
          </a:bodyPr>
          <a:lstStyle/>
          <a:p>
            <a:r>
              <a:rPr lang="en-US" sz="4400" dirty="0"/>
              <a:t>Solution to </a:t>
            </a:r>
            <a:r>
              <a:rPr lang="en-US" sz="4400" dirty="0" smtClean="0"/>
              <a:t>Lessening Disparate</a:t>
            </a:r>
            <a:br>
              <a:rPr lang="en-US" sz="4400" dirty="0" smtClean="0"/>
            </a:br>
            <a:r>
              <a:rPr lang="en-US" sz="4400" dirty="0" smtClean="0"/>
              <a:t>CPR </a:t>
            </a:r>
            <a:r>
              <a:rPr lang="en-US" sz="4400" dirty="0"/>
              <a:t>Training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6720" y="1628649"/>
            <a:ext cx="859536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Free training sessions held in schools and workplaces in Northeast Ohio</a:t>
            </a:r>
          </a:p>
          <a:p>
            <a:pPr lvl="2"/>
            <a:r>
              <a:rPr lang="en-US" sz="2600" dirty="0" smtClean="0"/>
              <a:t>Eliminates cost for lower income households</a:t>
            </a:r>
          </a:p>
          <a:p>
            <a:pPr lvl="2"/>
            <a:r>
              <a:rPr lang="en-US" sz="2600" dirty="0" smtClean="0"/>
              <a:t>Flexible scheduling around </a:t>
            </a:r>
            <a:r>
              <a:rPr lang="en-US" sz="2600" dirty="0" smtClean="0"/>
              <a:t>school and </a:t>
            </a:r>
            <a:r>
              <a:rPr lang="en-US" sz="2600" dirty="0" smtClean="0"/>
              <a:t>work activities</a:t>
            </a:r>
            <a:endParaRPr lang="en-US" sz="2600" dirty="0" smtClean="0"/>
          </a:p>
          <a:p>
            <a:pPr lvl="2"/>
            <a:r>
              <a:rPr lang="en-US" sz="2600" dirty="0" smtClean="0"/>
              <a:t>No </a:t>
            </a:r>
            <a:r>
              <a:rPr lang="en-US" sz="2600" dirty="0" smtClean="0"/>
              <a:t>added transportation costs</a:t>
            </a:r>
            <a:br>
              <a:rPr lang="en-US" sz="2600" dirty="0" smtClean="0"/>
            </a:br>
            <a:endParaRPr lang="en-US" sz="1200" dirty="0"/>
          </a:p>
          <a:p>
            <a:r>
              <a:rPr lang="en-US" sz="2800" dirty="0" smtClean="0"/>
              <a:t>Hands-only </a:t>
            </a:r>
            <a:r>
              <a:rPr lang="en-US" sz="2800" dirty="0" smtClean="0"/>
              <a:t>CPR </a:t>
            </a:r>
            <a:r>
              <a:rPr lang="en-US" sz="2800" dirty="0" smtClean="0"/>
              <a:t>training</a:t>
            </a:r>
            <a:br>
              <a:rPr lang="en-US" sz="2800" dirty="0" smtClean="0"/>
            </a:br>
            <a:endParaRPr lang="en-US" sz="1100" dirty="0" smtClean="0"/>
          </a:p>
          <a:p>
            <a:r>
              <a:rPr lang="en-US" sz="2800" dirty="0" smtClean="0"/>
              <a:t>Free training sessions will be </a:t>
            </a:r>
            <a:r>
              <a:rPr lang="en-US" sz="2800" dirty="0" smtClean="0"/>
              <a:t>held</a:t>
            </a:r>
            <a:br>
              <a:rPr lang="en-US" sz="2800" dirty="0" smtClean="0"/>
            </a:br>
            <a:r>
              <a:rPr lang="en-US" sz="2800" dirty="0" smtClean="0"/>
              <a:t>throughout </a:t>
            </a:r>
            <a:r>
              <a:rPr lang="en-US" sz="2800" dirty="0" smtClean="0"/>
              <a:t>Cleveland, Elyria, </a:t>
            </a:r>
            <a:r>
              <a:rPr lang="en-US" sz="2800" dirty="0" smtClean="0"/>
              <a:t>Warren,</a:t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 smtClean="0"/>
              <a:t>Akron in one </a:t>
            </a:r>
            <a:r>
              <a:rPr lang="en-US" sz="2800" dirty="0" smtClean="0"/>
              <a:t>high-profile day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53" y="4901155"/>
            <a:ext cx="2167237" cy="179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952" y="28576"/>
            <a:ext cx="8591550" cy="10668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Works </a:t>
            </a:r>
            <a:r>
              <a:rPr lang="en-US" sz="4400" dirty="0"/>
              <a:t>Cited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06697" y="1664626"/>
            <a:ext cx="7552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"CPR Training Lacking in Communities That Need It Most | Nursing News, Stories &amp; Articles." Nurse.com. </a:t>
            </a:r>
            <a:r>
              <a:rPr lang="en-US" dirty="0" err="1" smtClean="0"/>
              <a:t>n.p</a:t>
            </a:r>
            <a:r>
              <a:rPr lang="en-US" dirty="0"/>
              <a:t>., 18 Nov. 2013. Web. 22 Oct. 2016.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Hsieh, Arthur. "Bystander CPR: A Key Link in the Chain of Survival." </a:t>
            </a:r>
            <a:r>
              <a:rPr lang="en-US" dirty="0"/>
              <a:t>w</a:t>
            </a:r>
            <a:r>
              <a:rPr lang="en-US" dirty="0" smtClean="0"/>
              <a:t>ww.boundtreeuniversity.com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31 May 2016. Web. 22 Oct. 2016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McGill, Natalie. "CPR Lessons Expand to Minority, Low-income US Communities: Providing Assistance Where Needed Most." (</a:t>
            </a:r>
            <a:r>
              <a:rPr lang="en-US" dirty="0" err="1"/>
              <a:t>n.d.</a:t>
            </a:r>
            <a:r>
              <a:rPr lang="en-US" dirty="0"/>
              <a:t>): n. </a:t>
            </a:r>
            <a:r>
              <a:rPr lang="en-US" dirty="0" err="1"/>
              <a:t>pag</a:t>
            </a:r>
            <a:r>
              <a:rPr lang="en-US" dirty="0"/>
              <a:t>. </a:t>
            </a:r>
            <a:r>
              <a:rPr lang="en-US" dirty="0" smtClean="0"/>
              <a:t>The </a:t>
            </a:r>
            <a:r>
              <a:rPr lang="en-US" dirty="0"/>
              <a:t>Nation's Health: A Publication of the American Public Health Association. Web. 22 Oct. 2016.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53" y="4901155"/>
            <a:ext cx="2167237" cy="179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0</TotalTime>
  <Words>238</Words>
  <Application>Microsoft Office PowerPoint</Application>
  <PresentationFormat>On-screen Show (4:3)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Candara</vt:lpstr>
      <vt:lpstr>Tahoma</vt:lpstr>
      <vt:lpstr>Tunga</vt:lpstr>
      <vt:lpstr>Soho</vt:lpstr>
      <vt:lpstr>The Benefits of Urban CPR Training in Northeast Ohio African-American Communities </vt:lpstr>
      <vt:lpstr>Why Bystanders need to know CPR</vt:lpstr>
      <vt:lpstr>Disparities in the African American Community</vt:lpstr>
      <vt:lpstr>Barriers to CPR Administration</vt:lpstr>
      <vt:lpstr>Solution to Lessening Disparate CPR Training </vt:lpstr>
      <vt:lpstr>Works Cited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2016-10-31T17:04:24Z</dcterms:created>
  <dcterms:modified xsi:type="dcterms:W3CDTF">2016-10-31T17:04:55Z</dcterms:modified>
</cp:coreProperties>
</file>